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0" r:id="rId4"/>
    <p:sldId id="257" r:id="rId5"/>
    <p:sldId id="258" r:id="rId6"/>
    <p:sldId id="259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CA6"/>
    <a:srgbClr val="F1F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58" d="100"/>
          <a:sy n="258" d="100"/>
        </p:scale>
        <p:origin x="-108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A650C-DA2F-DF4A-8035-B0A151078F9F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3434-D95D-E74C-8586-15F926D48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43434-D95D-E74C-8586-15F926D48A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5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43434-D95D-E74C-8586-15F926D48A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43434-D95D-E74C-8586-15F926D48A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8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43434-D95D-E74C-8586-15F926D48A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5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43434-D95D-E74C-8586-15F926D48A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4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43434-D95D-E74C-8586-15F926D48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0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2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3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4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4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1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9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0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8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9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FC1CC-993E-4145-B143-361D1B4E10E7}" type="datetimeFigureOut">
              <a:rPr lang="en-US" smtClean="0"/>
              <a:t>21/02/16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BCC8A-4B1E-6144-A66E-19D3EC727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6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7.jp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17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DevopsBuddy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Startup-ready web skeleton with Spring Boot, HTML5, CSS3, Javascript/JQuery, Bootstrap, Stripe and AWS </a:t>
            </a:r>
          </a:p>
          <a:p>
            <a:endParaRPr lang="en-US" dirty="0"/>
          </a:p>
        </p:txBody>
      </p:sp>
      <p:pic>
        <p:nvPicPr>
          <p:cNvPr id="5" name="Picture 4" descr="200dpi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52" y="195229"/>
            <a:ext cx="617296" cy="456920"/>
          </a:xfrm>
          <a:prstGeom prst="rect">
            <a:avLst/>
          </a:prstGeom>
        </p:spPr>
      </p:pic>
      <p:pic>
        <p:nvPicPr>
          <p:cNvPr id="10" name="Picture 9" descr="apple-touch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09" y="719360"/>
            <a:ext cx="533660" cy="533660"/>
          </a:xfrm>
          <a:prstGeom prst="rect">
            <a:avLst/>
          </a:prstGeom>
        </p:spPr>
      </p:pic>
      <p:pic>
        <p:nvPicPr>
          <p:cNvPr id="11" name="Picture 10" descr="springbo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698049"/>
            <a:ext cx="1765816" cy="554971"/>
          </a:xfrm>
          <a:prstGeom prst="rect">
            <a:avLst/>
          </a:prstGeom>
        </p:spPr>
      </p:pic>
      <p:pic>
        <p:nvPicPr>
          <p:cNvPr id="12" name="Picture 11" descr="aws_logo_web_300p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48" y="652149"/>
            <a:ext cx="1574201" cy="655917"/>
          </a:xfrm>
          <a:prstGeom prst="rect">
            <a:avLst/>
          </a:prstGeom>
        </p:spPr>
      </p:pic>
      <p:pic>
        <p:nvPicPr>
          <p:cNvPr id="13" name="Picture 12" descr="HTML5_CSS_JavaScrip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24" y="531584"/>
            <a:ext cx="1434023" cy="840248"/>
          </a:xfrm>
          <a:prstGeom prst="rect">
            <a:avLst/>
          </a:prstGeom>
        </p:spPr>
      </p:pic>
      <p:pic>
        <p:nvPicPr>
          <p:cNvPr id="14" name="Picture 13" descr="Stripe_Transparen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25" y="531584"/>
            <a:ext cx="1256374" cy="8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4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this lecture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big picture</a:t>
            </a:r>
          </a:p>
          <a:p>
            <a:pPr lvl="1"/>
            <a:r>
              <a:rPr lang="en-US" dirty="0" smtClean="0"/>
              <a:t>What is the user journey?</a:t>
            </a:r>
          </a:p>
          <a:p>
            <a:pPr lvl="1"/>
            <a:r>
              <a:rPr lang="en-US" dirty="0" smtClean="0"/>
              <a:t>What are the business capabilities?</a:t>
            </a:r>
          </a:p>
          <a:p>
            <a:r>
              <a:rPr lang="en-US" dirty="0" smtClean="0"/>
              <a:t>High Level Architecture</a:t>
            </a:r>
          </a:p>
          <a:p>
            <a:pPr lvl="1"/>
            <a:r>
              <a:rPr lang="en-US" dirty="0" smtClean="0"/>
              <a:t>How is our system organised? </a:t>
            </a:r>
          </a:p>
          <a:p>
            <a:pPr lvl="1"/>
            <a:r>
              <a:rPr lang="en-US" dirty="0" smtClean="0"/>
              <a:t>What are the different layers?</a:t>
            </a:r>
          </a:p>
          <a:p>
            <a:pPr lvl="1"/>
            <a:r>
              <a:rPr lang="en-US" dirty="0" smtClean="0"/>
              <a:t>How do they collaborate with one another?</a:t>
            </a:r>
          </a:p>
          <a:p>
            <a:r>
              <a:rPr lang="en-US" dirty="0" smtClean="0"/>
              <a:t>Package Architecture</a:t>
            </a:r>
          </a:p>
          <a:p>
            <a:pPr lvl="1"/>
            <a:r>
              <a:rPr lang="en-US" dirty="0" smtClean="0"/>
              <a:t>Help us keep our code organised</a:t>
            </a:r>
            <a:endParaRPr lang="en-US" dirty="0"/>
          </a:p>
        </p:txBody>
      </p:sp>
      <p:pic>
        <p:nvPicPr>
          <p:cNvPr id="5" name="Picture 4" descr="200dpi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52" y="195229"/>
            <a:ext cx="617296" cy="45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21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importance of Architecture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Architecture is fundamental for the delivery of any IT system, even in an Agile context. </a:t>
            </a:r>
            <a:r>
              <a:rPr lang="en-US" dirty="0" smtClean="0"/>
              <a:t>It helps with:</a:t>
            </a:r>
            <a:endParaRPr lang="en-US" dirty="0" smtClean="0"/>
          </a:p>
          <a:p>
            <a:pPr lvl="1"/>
            <a:r>
              <a:rPr lang="en-US" b="1" dirty="0" smtClean="0"/>
              <a:t>Consistency</a:t>
            </a:r>
            <a:endParaRPr lang="en-US" b="1" dirty="0" smtClean="0"/>
          </a:p>
          <a:p>
            <a:pPr lvl="1"/>
            <a:r>
              <a:rPr lang="en-US" b="1" dirty="0" smtClean="0"/>
              <a:t>Clarity of vision and direction</a:t>
            </a:r>
            <a:endParaRPr lang="en-US" b="1" dirty="0" smtClean="0"/>
          </a:p>
          <a:p>
            <a:pPr lvl="1"/>
            <a:r>
              <a:rPr lang="en-US" b="1" dirty="0" smtClean="0"/>
              <a:t>Maintainability</a:t>
            </a:r>
          </a:p>
          <a:p>
            <a:pPr lvl="1"/>
            <a:r>
              <a:rPr lang="en-US" b="1" dirty="0" smtClean="0"/>
              <a:t>Simplicity</a:t>
            </a:r>
          </a:p>
          <a:p>
            <a:pPr lvl="1"/>
            <a:r>
              <a:rPr lang="en-US" b="1" dirty="0" smtClean="0"/>
              <a:t>Internal and External Communication</a:t>
            </a:r>
          </a:p>
          <a:p>
            <a:pPr lvl="1"/>
            <a:r>
              <a:rPr lang="en-US" b="1" dirty="0" smtClean="0"/>
              <a:t>Elegance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200dpi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52" y="195229"/>
            <a:ext cx="617296" cy="45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0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big picture</a:t>
            </a:r>
            <a:endParaRPr lang="en-US" dirty="0"/>
          </a:p>
        </p:txBody>
      </p:sp>
      <p:pic>
        <p:nvPicPr>
          <p:cNvPr id="5" name="Picture 4" descr="200dpi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52" y="195229"/>
            <a:ext cx="617296" cy="456920"/>
          </a:xfrm>
          <a:prstGeom prst="rect">
            <a:avLst/>
          </a:prstGeom>
        </p:spPr>
      </p:pic>
      <p:pic>
        <p:nvPicPr>
          <p:cNvPr id="3" name="Picture 2" descr="ecommerce-custom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5" y="1212995"/>
            <a:ext cx="1029567" cy="686125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flipV="1">
            <a:off x="1408912" y="1206178"/>
            <a:ext cx="975314" cy="10857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1399184" y="1477435"/>
            <a:ext cx="975314" cy="4598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8183" y="1144934"/>
            <a:ext cx="467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Basic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892783" y="1326316"/>
            <a:ext cx="418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1408912" y="1261991"/>
            <a:ext cx="469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Signup</a:t>
            </a:r>
            <a:endParaRPr lang="en-US" sz="800" dirty="0"/>
          </a:p>
        </p:txBody>
      </p:sp>
      <p:cxnSp>
        <p:nvCxnSpPr>
          <p:cNvPr id="20" name="Elbow Connector 19"/>
          <p:cNvCxnSpPr>
            <a:stCxn id="6" idx="3"/>
            <a:endCxn id="18" idx="1"/>
          </p:cNvCxnSpPr>
          <p:nvPr/>
        </p:nvCxnSpPr>
        <p:spPr>
          <a:xfrm flipV="1">
            <a:off x="3512501" y="1225497"/>
            <a:ext cx="3061529" cy="1542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15987" y="997551"/>
            <a:ext cx="14192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Store profile image to AWS S3</a:t>
            </a:r>
            <a:endParaRPr lang="en-US" sz="800" dirty="0"/>
          </a:p>
        </p:txBody>
      </p:sp>
      <p:cxnSp>
        <p:nvCxnSpPr>
          <p:cNvPr id="24" name="Elbow Connector 23"/>
          <p:cNvCxnSpPr/>
          <p:nvPr/>
        </p:nvCxnSpPr>
        <p:spPr>
          <a:xfrm>
            <a:off x="3515508" y="1384255"/>
            <a:ext cx="3043723" cy="672697"/>
          </a:xfrm>
          <a:prstGeom prst="bentConnector3">
            <a:avLst>
              <a:gd name="adj1" fmla="val 4744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67952" y="1598289"/>
            <a:ext cx="1675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Store / Retrieve customer data to /from the data store</a:t>
            </a:r>
            <a:endParaRPr lang="en-US" sz="800" dirty="0"/>
          </a:p>
        </p:txBody>
      </p:sp>
      <p:cxnSp>
        <p:nvCxnSpPr>
          <p:cNvPr id="29" name="Elbow Connector 28"/>
          <p:cNvCxnSpPr>
            <a:stCxn id="6" idx="3"/>
            <a:endCxn id="27" idx="1"/>
          </p:cNvCxnSpPr>
          <p:nvPr/>
        </p:nvCxnSpPr>
        <p:spPr>
          <a:xfrm>
            <a:off x="3512501" y="1379711"/>
            <a:ext cx="2907379" cy="1229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67952" y="2266892"/>
            <a:ext cx="16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If Pro Account set up a Pro Plan with Stripe</a:t>
            </a:r>
            <a:endParaRPr lang="en-US" sz="800" dirty="0"/>
          </a:p>
        </p:txBody>
      </p:sp>
      <p:cxnSp>
        <p:nvCxnSpPr>
          <p:cNvPr id="39" name="Elbow Connector 38"/>
          <p:cNvCxnSpPr>
            <a:stCxn id="3" idx="2"/>
            <a:endCxn id="37" idx="1"/>
          </p:cNvCxnSpPr>
          <p:nvPr/>
        </p:nvCxnSpPr>
        <p:spPr>
          <a:xfrm rot="16200000" flipH="1">
            <a:off x="951674" y="1841574"/>
            <a:ext cx="1375006" cy="149009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65604" y="3030573"/>
            <a:ext cx="8028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Send feedback </a:t>
            </a:r>
            <a:endParaRPr lang="en-US" sz="800" dirty="0"/>
          </a:p>
        </p:txBody>
      </p:sp>
      <p:cxnSp>
        <p:nvCxnSpPr>
          <p:cNvPr id="43" name="Elbow Connector 42"/>
          <p:cNvCxnSpPr/>
          <p:nvPr/>
        </p:nvCxnSpPr>
        <p:spPr>
          <a:xfrm flipV="1">
            <a:off x="3515508" y="3292579"/>
            <a:ext cx="2928403" cy="179"/>
          </a:xfrm>
          <a:prstGeom prst="bentConnector3">
            <a:avLst>
              <a:gd name="adj1" fmla="val 498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38873" y="2978585"/>
            <a:ext cx="746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Spring email</a:t>
            </a:r>
            <a:endParaRPr lang="en-US" sz="800" dirty="0"/>
          </a:p>
        </p:txBody>
      </p:sp>
      <p:cxnSp>
        <p:nvCxnSpPr>
          <p:cNvPr id="49" name="Elbow Connector 48"/>
          <p:cNvCxnSpPr>
            <a:stCxn id="3" idx="2"/>
            <a:endCxn id="51" idx="1"/>
          </p:cNvCxnSpPr>
          <p:nvPr/>
        </p:nvCxnSpPr>
        <p:spPr>
          <a:xfrm rot="16200000" flipH="1">
            <a:off x="606960" y="2186289"/>
            <a:ext cx="2064434" cy="149009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5604" y="3775824"/>
            <a:ext cx="943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View profile page</a:t>
            </a:r>
            <a:endParaRPr lang="en-US" sz="800" dirty="0"/>
          </a:p>
        </p:txBody>
      </p:sp>
      <p:pic>
        <p:nvPicPr>
          <p:cNvPr id="65" name="Picture 64" descr="online-business-profession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46" y="4292220"/>
            <a:ext cx="1124694" cy="6669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96813" y="1899243"/>
            <a:ext cx="437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Jenny</a:t>
            </a:r>
            <a:endParaRPr lang="en-US" sz="800" dirty="0"/>
          </a:p>
        </p:txBody>
      </p:sp>
      <p:pic>
        <p:nvPicPr>
          <p:cNvPr id="67" name="Picture 66" descr="develop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5" y="4253292"/>
            <a:ext cx="744517" cy="744517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02216" y="4792978"/>
            <a:ext cx="597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You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71" name="Elbow Connector 70"/>
          <p:cNvCxnSpPr>
            <a:stCxn id="67" idx="3"/>
            <a:endCxn id="65" idx="1"/>
          </p:cNvCxnSpPr>
          <p:nvPr/>
        </p:nvCxnSpPr>
        <p:spPr>
          <a:xfrm>
            <a:off x="1123862" y="4625551"/>
            <a:ext cx="3286084" cy="14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123862" y="4378498"/>
            <a:ext cx="1341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Create the selling content</a:t>
            </a:r>
            <a:endParaRPr lang="en-US" sz="800" dirty="0"/>
          </a:p>
        </p:txBody>
      </p:sp>
      <p:pic>
        <p:nvPicPr>
          <p:cNvPr id="73" name="Picture 72" descr="money-clipart-clipart-best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81" y="4262728"/>
            <a:ext cx="720813" cy="723240"/>
          </a:xfrm>
          <a:prstGeom prst="rect">
            <a:avLst/>
          </a:prstGeom>
        </p:spPr>
      </p:pic>
      <p:cxnSp>
        <p:nvCxnSpPr>
          <p:cNvPr id="75" name="Elbow Connector 74"/>
          <p:cNvCxnSpPr>
            <a:stCxn id="65" idx="3"/>
            <a:endCxn id="73" idx="1"/>
          </p:cNvCxnSpPr>
          <p:nvPr/>
        </p:nvCxnSpPr>
        <p:spPr>
          <a:xfrm flipV="1">
            <a:off x="5534640" y="4624348"/>
            <a:ext cx="884941" cy="13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3" idx="2"/>
            <a:endCxn id="91" idx="1"/>
          </p:cNvCxnSpPr>
          <p:nvPr/>
        </p:nvCxnSpPr>
        <p:spPr>
          <a:xfrm rot="16200000" flipH="1">
            <a:off x="1372825" y="1420424"/>
            <a:ext cx="532705" cy="149009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65602" y="2159170"/>
            <a:ext cx="1269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Check your company info</a:t>
            </a:r>
            <a:endParaRPr lang="en-US" sz="800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2384225" y="997551"/>
            <a:ext cx="1128276" cy="764319"/>
            <a:chOff x="2384225" y="1173898"/>
            <a:chExt cx="1128276" cy="7643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4225" y="1173898"/>
              <a:ext cx="1128276" cy="764319"/>
            </a:xfrm>
            <a:prstGeom prst="rect">
              <a:avLst/>
            </a:prstGeom>
          </p:spPr>
        </p:pic>
        <p:pic>
          <p:nvPicPr>
            <p:cNvPr id="99" name="Picture 98" descr="open-padlock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226" y="1619934"/>
              <a:ext cx="271636" cy="316909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2384225" y="2090442"/>
            <a:ext cx="1128276" cy="729380"/>
            <a:chOff x="2384225" y="2090442"/>
            <a:chExt cx="1128276" cy="72938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84225" y="2090442"/>
              <a:ext cx="1128276" cy="682765"/>
            </a:xfrm>
            <a:prstGeom prst="rect">
              <a:avLst/>
            </a:prstGeom>
          </p:spPr>
        </p:pic>
        <p:pic>
          <p:nvPicPr>
            <p:cNvPr id="100" name="Picture 99" descr="open-padlock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225" y="2502913"/>
              <a:ext cx="271636" cy="316909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2384225" y="2954614"/>
            <a:ext cx="1128276" cy="640351"/>
            <a:chOff x="2384225" y="2954614"/>
            <a:chExt cx="1128276" cy="64035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4226" y="2954614"/>
              <a:ext cx="1128275" cy="639023"/>
            </a:xfrm>
            <a:prstGeom prst="rect">
              <a:avLst/>
            </a:prstGeom>
          </p:spPr>
        </p:pic>
        <p:pic>
          <p:nvPicPr>
            <p:cNvPr id="101" name="Picture 100" descr="open-padlock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225" y="3278056"/>
              <a:ext cx="271636" cy="316909"/>
            </a:xfrm>
            <a:prstGeom prst="rect">
              <a:avLst/>
            </a:prstGeom>
          </p:spPr>
        </p:pic>
      </p:grpSp>
      <p:grpSp>
        <p:nvGrpSpPr>
          <p:cNvPr id="110" name="Group 109"/>
          <p:cNvGrpSpPr/>
          <p:nvPr/>
        </p:nvGrpSpPr>
        <p:grpSpPr>
          <a:xfrm>
            <a:off x="2384225" y="3775824"/>
            <a:ext cx="1128276" cy="375459"/>
            <a:chOff x="2384225" y="3775824"/>
            <a:chExt cx="1128276" cy="375459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4225" y="3775824"/>
              <a:ext cx="1128276" cy="375459"/>
            </a:xfrm>
            <a:prstGeom prst="rect">
              <a:avLst/>
            </a:prstGeom>
          </p:spPr>
        </p:pic>
        <p:pic>
          <p:nvPicPr>
            <p:cNvPr id="102" name="Picture 101" descr="closed-padlock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760" y="3838651"/>
              <a:ext cx="249806" cy="249806"/>
            </a:xfrm>
            <a:prstGeom prst="rect">
              <a:avLst/>
            </a:prstGeom>
          </p:spPr>
        </p:pic>
      </p:grpSp>
      <p:grpSp>
        <p:nvGrpSpPr>
          <p:cNvPr id="111" name="Group 110"/>
          <p:cNvGrpSpPr/>
          <p:nvPr/>
        </p:nvGrpSpPr>
        <p:grpSpPr>
          <a:xfrm>
            <a:off x="6547683" y="832742"/>
            <a:ext cx="489604" cy="624383"/>
            <a:chOff x="6393533" y="813423"/>
            <a:chExt cx="489604" cy="624383"/>
          </a:xfrm>
        </p:grpSpPr>
        <p:pic>
          <p:nvPicPr>
            <p:cNvPr id="18" name="Picture 17" descr="AmazonS3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880" y="974549"/>
              <a:ext cx="463257" cy="463257"/>
            </a:xfrm>
            <a:prstGeom prst="rect">
              <a:avLst/>
            </a:prstGeom>
          </p:spPr>
        </p:pic>
        <p:pic>
          <p:nvPicPr>
            <p:cNvPr id="103" name="Picture 102" descr="closed-padlock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533" y="813423"/>
              <a:ext cx="249806" cy="249806"/>
            </a:xfrm>
            <a:prstGeom prst="rect">
              <a:avLst/>
            </a:prstGeom>
          </p:spPr>
        </p:pic>
      </p:grpSp>
      <p:grpSp>
        <p:nvGrpSpPr>
          <p:cNvPr id="112" name="Group 111"/>
          <p:cNvGrpSpPr/>
          <p:nvPr/>
        </p:nvGrpSpPr>
        <p:grpSpPr>
          <a:xfrm>
            <a:off x="6599374" y="1727211"/>
            <a:ext cx="381269" cy="454317"/>
            <a:chOff x="6607473" y="1690490"/>
            <a:chExt cx="282065" cy="364360"/>
          </a:xfrm>
        </p:grpSpPr>
        <p:sp>
          <p:nvSpPr>
            <p:cNvPr id="22" name="Magnetic Disk 21"/>
            <p:cNvSpPr/>
            <p:nvPr/>
          </p:nvSpPr>
          <p:spPr>
            <a:xfrm>
              <a:off x="6685357" y="1761548"/>
              <a:ext cx="204181" cy="29330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 descr="closed-padlock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473" y="1690490"/>
              <a:ext cx="176526" cy="17652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19880" y="2263355"/>
            <a:ext cx="625562" cy="551478"/>
            <a:chOff x="6419880" y="2263355"/>
            <a:chExt cx="625562" cy="551478"/>
          </a:xfrm>
        </p:grpSpPr>
        <p:pic>
          <p:nvPicPr>
            <p:cNvPr id="27" name="Picture 26" descr="Stripe_Transparent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880" y="2404308"/>
              <a:ext cx="625562" cy="410525"/>
            </a:xfrm>
            <a:prstGeom prst="rect">
              <a:avLst/>
            </a:prstGeom>
          </p:spPr>
        </p:pic>
        <p:pic>
          <p:nvPicPr>
            <p:cNvPr id="105" name="Picture 104" descr="closed-padlock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904" y="2263355"/>
              <a:ext cx="249806" cy="249806"/>
            </a:xfrm>
            <a:prstGeom prst="rect">
              <a:avLst/>
            </a:prstGeom>
          </p:spPr>
        </p:pic>
      </p:grpSp>
      <p:pic>
        <p:nvPicPr>
          <p:cNvPr id="106" name="Picture 105" descr="closed-padlock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43" y="4128692"/>
            <a:ext cx="249806" cy="249806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6440904" y="2853682"/>
            <a:ext cx="539730" cy="657746"/>
            <a:chOff x="6440904" y="2853682"/>
            <a:chExt cx="539730" cy="657746"/>
          </a:xfrm>
        </p:grpSpPr>
        <p:pic>
          <p:nvPicPr>
            <p:cNvPr id="41" name="Picture 40" descr="email_icon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904" y="3036466"/>
              <a:ext cx="539730" cy="474962"/>
            </a:xfrm>
            <a:prstGeom prst="rect">
              <a:avLst/>
            </a:prstGeom>
          </p:spPr>
        </p:pic>
        <p:pic>
          <p:nvPicPr>
            <p:cNvPr id="114" name="Picture 113" descr="closed-padlock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904" y="2853682"/>
              <a:ext cx="249806" cy="249806"/>
            </a:xfrm>
            <a:prstGeom prst="rect">
              <a:avLst/>
            </a:prstGeom>
          </p:spPr>
        </p:pic>
      </p:grpSp>
      <p:pic>
        <p:nvPicPr>
          <p:cNvPr id="116" name="Picture 115" descr="closed-padlock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33" y="4137825"/>
            <a:ext cx="249806" cy="24980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62671" y="1777699"/>
            <a:ext cx="1185923" cy="485655"/>
          </a:xfrm>
          <a:prstGeom prst="rect">
            <a:avLst/>
          </a:prstGeom>
        </p:spPr>
      </p:pic>
      <p:cxnSp>
        <p:nvCxnSpPr>
          <p:cNvPr id="120" name="Elbow Connector 119"/>
          <p:cNvCxnSpPr/>
          <p:nvPr/>
        </p:nvCxnSpPr>
        <p:spPr>
          <a:xfrm>
            <a:off x="1399184" y="1559331"/>
            <a:ext cx="2253759" cy="464469"/>
          </a:xfrm>
          <a:prstGeom prst="bentConnector3">
            <a:avLst>
              <a:gd name="adj1" fmla="val 128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892783" y="1777699"/>
            <a:ext cx="1269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Login / Forgot Password</a:t>
            </a:r>
            <a:endParaRPr lang="en-US" sz="800" dirty="0"/>
          </a:p>
        </p:txBody>
      </p:sp>
      <p:pic>
        <p:nvPicPr>
          <p:cNvPr id="128" name="Picture 127" descr="open-padloc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43" y="1834688"/>
            <a:ext cx="271636" cy="316909"/>
          </a:xfrm>
          <a:prstGeom prst="rect">
            <a:avLst/>
          </a:prstGeom>
        </p:spPr>
      </p:pic>
      <p:cxnSp>
        <p:nvCxnSpPr>
          <p:cNvPr id="130" name="Elbow Connector 129"/>
          <p:cNvCxnSpPr/>
          <p:nvPr/>
        </p:nvCxnSpPr>
        <p:spPr>
          <a:xfrm flipV="1">
            <a:off x="4848594" y="2056952"/>
            <a:ext cx="1710637" cy="335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/>
          <p:nvPr/>
        </p:nvCxnSpPr>
        <p:spPr>
          <a:xfrm rot="16200000" flipH="1">
            <a:off x="4825668" y="1670454"/>
            <a:ext cx="1021805" cy="22146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7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Elbow Connector 56"/>
          <p:cNvCxnSpPr>
            <a:endCxn id="176" idx="2"/>
          </p:cNvCxnSpPr>
          <p:nvPr/>
        </p:nvCxnSpPr>
        <p:spPr>
          <a:xfrm rot="10800000">
            <a:off x="806836" y="2841349"/>
            <a:ext cx="1944428" cy="736633"/>
          </a:xfrm>
          <a:prstGeom prst="bentConnector2">
            <a:avLst/>
          </a:prstGeom>
          <a:ln w="9525" cmpd="sng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V="1">
            <a:off x="1497079" y="1311198"/>
            <a:ext cx="3573054" cy="898859"/>
          </a:xfrm>
          <a:prstGeom prst="bentConnector3">
            <a:avLst>
              <a:gd name="adj1" fmla="val 41557"/>
            </a:avLst>
          </a:prstGeom>
          <a:ln w="9525" cmpd="sng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70133" y="1128942"/>
            <a:ext cx="4014260" cy="11435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23255"/>
            <a:ext cx="8229600" cy="857250"/>
          </a:xfrm>
        </p:spPr>
        <p:txBody>
          <a:bodyPr/>
          <a:lstStyle/>
          <a:p>
            <a:r>
              <a:rPr lang="en-GB" dirty="0" smtClean="0"/>
              <a:t>High Level Architecture</a:t>
            </a:r>
            <a:endParaRPr lang="en-US" dirty="0"/>
          </a:p>
        </p:txBody>
      </p:sp>
      <p:pic>
        <p:nvPicPr>
          <p:cNvPr id="5" name="Picture 4" descr="200dpi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52" y="195229"/>
            <a:ext cx="617296" cy="45692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365200" y="1078469"/>
            <a:ext cx="3560222" cy="1031442"/>
            <a:chOff x="5255721" y="1136861"/>
            <a:chExt cx="3560222" cy="1031442"/>
          </a:xfrm>
        </p:grpSpPr>
        <p:grpSp>
          <p:nvGrpSpPr>
            <p:cNvPr id="90" name="Group 89"/>
            <p:cNvGrpSpPr/>
            <p:nvPr/>
          </p:nvGrpSpPr>
          <p:grpSpPr>
            <a:xfrm>
              <a:off x="5255721" y="1681690"/>
              <a:ext cx="918376" cy="486613"/>
              <a:chOff x="2252852" y="2087570"/>
              <a:chExt cx="1153188" cy="486613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2252852" y="2087570"/>
                <a:ext cx="1153188" cy="4866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379360" y="2227785"/>
                <a:ext cx="9424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Controllers</a:t>
                </a:r>
                <a:endParaRPr lang="en-US" sz="800" b="1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259377" y="1678805"/>
              <a:ext cx="1304055" cy="486613"/>
              <a:chOff x="2252852" y="2087570"/>
              <a:chExt cx="1153188" cy="486613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2252852" y="2087570"/>
                <a:ext cx="1153188" cy="4866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2379359" y="2227785"/>
                <a:ext cx="9424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err="1" smtClean="0"/>
                  <a:t>Internationalisation</a:t>
                </a:r>
                <a:endParaRPr lang="en-US" sz="800" b="1" dirty="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7607196" y="1678805"/>
              <a:ext cx="1208747" cy="486613"/>
              <a:chOff x="2252852" y="2087570"/>
              <a:chExt cx="1153188" cy="486613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2252852" y="2087570"/>
                <a:ext cx="1153188" cy="4866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2379359" y="2227785"/>
                <a:ext cx="942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Front-end Domain</a:t>
                </a:r>
                <a:endParaRPr lang="en-US" sz="800" b="1" dirty="0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369115" y="1136861"/>
              <a:ext cx="120526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Web Layer</a:t>
              </a:r>
              <a:endParaRPr lang="en-GB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36" name="Rectangle 135"/>
          <p:cNvSpPr/>
          <p:nvPr/>
        </p:nvSpPr>
        <p:spPr>
          <a:xfrm>
            <a:off x="5056571" y="2429355"/>
            <a:ext cx="4014261" cy="1300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270928" y="2394117"/>
            <a:ext cx="144207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Service Layer</a:t>
            </a:r>
            <a:endParaRPr lang="en-GB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150235" y="2934544"/>
            <a:ext cx="918376" cy="486613"/>
            <a:chOff x="5150235" y="3055489"/>
            <a:chExt cx="918376" cy="486613"/>
          </a:xfrm>
        </p:grpSpPr>
        <p:sp>
          <p:nvSpPr>
            <p:cNvPr id="138" name="Rectangle 137"/>
            <p:cNvSpPr/>
            <p:nvPr/>
          </p:nvSpPr>
          <p:spPr>
            <a:xfrm>
              <a:off x="5150235" y="3055489"/>
              <a:ext cx="918376" cy="4866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270743" y="3200570"/>
              <a:ext cx="7194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Mail Service</a:t>
              </a:r>
              <a:endParaRPr lang="en-US" sz="8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127565" y="2934544"/>
            <a:ext cx="815890" cy="486613"/>
            <a:chOff x="5150235" y="3055489"/>
            <a:chExt cx="918376" cy="486613"/>
          </a:xfrm>
        </p:grpSpPr>
        <p:sp>
          <p:nvSpPr>
            <p:cNvPr id="142" name="Rectangle 141"/>
            <p:cNvSpPr/>
            <p:nvPr/>
          </p:nvSpPr>
          <p:spPr>
            <a:xfrm>
              <a:off x="5150235" y="3055489"/>
              <a:ext cx="918376" cy="4866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55721" y="3200570"/>
              <a:ext cx="7745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S3 Service</a:t>
              </a:r>
              <a:endParaRPr lang="en-US" sz="8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7012911" y="2937471"/>
            <a:ext cx="962087" cy="486613"/>
            <a:chOff x="5150235" y="3055489"/>
            <a:chExt cx="918376" cy="486613"/>
          </a:xfrm>
        </p:grpSpPr>
        <p:sp>
          <p:nvSpPr>
            <p:cNvPr id="145" name="Rectangle 144"/>
            <p:cNvSpPr/>
            <p:nvPr/>
          </p:nvSpPr>
          <p:spPr>
            <a:xfrm>
              <a:off x="5150235" y="3055489"/>
              <a:ext cx="918376" cy="4866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211663" y="3192279"/>
              <a:ext cx="774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Stripe Service</a:t>
              </a:r>
              <a:endParaRPr lang="en-US" sz="8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8037253" y="2937818"/>
            <a:ext cx="962087" cy="486613"/>
            <a:chOff x="5150235" y="3055489"/>
            <a:chExt cx="918376" cy="486613"/>
          </a:xfrm>
        </p:grpSpPr>
        <p:sp>
          <p:nvSpPr>
            <p:cNvPr id="148" name="Rectangle 147"/>
            <p:cNvSpPr/>
            <p:nvPr/>
          </p:nvSpPr>
          <p:spPr>
            <a:xfrm>
              <a:off x="5150235" y="3055489"/>
              <a:ext cx="918376" cy="4866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208009" y="3194360"/>
              <a:ext cx="7745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User Service</a:t>
              </a:r>
              <a:endParaRPr lang="en-US" sz="800" b="1" dirty="0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5066304" y="3869708"/>
            <a:ext cx="4014261" cy="12099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6164001" y="3806597"/>
            <a:ext cx="185178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Persistence Layer</a:t>
            </a:r>
            <a:endParaRPr lang="en-GB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5690774" y="4379403"/>
            <a:ext cx="1218621" cy="486613"/>
            <a:chOff x="5150235" y="3055489"/>
            <a:chExt cx="918376" cy="486613"/>
          </a:xfrm>
        </p:grpSpPr>
        <p:sp>
          <p:nvSpPr>
            <p:cNvPr id="153" name="Rectangle 152"/>
            <p:cNvSpPr/>
            <p:nvPr/>
          </p:nvSpPr>
          <p:spPr>
            <a:xfrm>
              <a:off x="5150235" y="3055489"/>
              <a:ext cx="918376" cy="4866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55721" y="3200570"/>
              <a:ext cx="7194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Back-end Domain</a:t>
              </a:r>
              <a:endParaRPr lang="en-US" sz="800" b="1" dirty="0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7423264" y="4379403"/>
            <a:ext cx="1103468" cy="486613"/>
            <a:chOff x="4831925" y="3055489"/>
            <a:chExt cx="918376" cy="486613"/>
          </a:xfrm>
        </p:grpSpPr>
        <p:sp>
          <p:nvSpPr>
            <p:cNvPr id="160" name="Rectangle 159"/>
            <p:cNvSpPr/>
            <p:nvPr/>
          </p:nvSpPr>
          <p:spPr>
            <a:xfrm>
              <a:off x="4831925" y="3055489"/>
              <a:ext cx="918376" cy="4866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965339" y="3200570"/>
              <a:ext cx="7194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Repositories</a:t>
              </a:r>
              <a:endParaRPr lang="en-US" sz="800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79881" y="2436845"/>
            <a:ext cx="2073855" cy="1300540"/>
            <a:chOff x="2779881" y="2632577"/>
            <a:chExt cx="2073855" cy="1300540"/>
          </a:xfrm>
        </p:grpSpPr>
        <p:sp>
          <p:nvSpPr>
            <p:cNvPr id="165" name="Rectangle 164"/>
            <p:cNvSpPr/>
            <p:nvPr/>
          </p:nvSpPr>
          <p:spPr>
            <a:xfrm>
              <a:off x="2779881" y="2632577"/>
              <a:ext cx="2073855" cy="1300540"/>
            </a:xfrm>
            <a:prstGeom prst="rect">
              <a:avLst/>
            </a:prstGeom>
            <a:solidFill>
              <a:srgbClr val="F1F67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HTML5_CSS_JavaScrip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678" y="3405208"/>
              <a:ext cx="748131" cy="438358"/>
            </a:xfrm>
            <a:prstGeom prst="rect">
              <a:avLst/>
            </a:prstGeom>
          </p:spPr>
        </p:pic>
        <p:pic>
          <p:nvPicPr>
            <p:cNvPr id="33" name="Picture 32" descr="apple-touch-ic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089" y="3487865"/>
              <a:ext cx="291130" cy="291130"/>
            </a:xfrm>
            <a:prstGeom prst="rect">
              <a:avLst/>
            </a:prstGeom>
          </p:spPr>
        </p:pic>
        <p:pic>
          <p:nvPicPr>
            <p:cNvPr id="34" name="Picture 33" descr="jquerylogo32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240" y="3511151"/>
              <a:ext cx="291141" cy="291141"/>
            </a:xfrm>
            <a:prstGeom prst="rect">
              <a:avLst/>
            </a:prstGeom>
          </p:spPr>
        </p:pic>
        <p:sp>
          <p:nvSpPr>
            <p:cNvPr id="166" name="Rectangle 165"/>
            <p:cNvSpPr/>
            <p:nvPr/>
          </p:nvSpPr>
          <p:spPr>
            <a:xfrm>
              <a:off x="3198115" y="2667749"/>
              <a:ext cx="123738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View Layer</a:t>
              </a:r>
              <a:endParaRPr lang="en-GB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35" name="Up-Down Arrow 34"/>
          <p:cNvSpPr/>
          <p:nvPr/>
        </p:nvSpPr>
        <p:spPr>
          <a:xfrm>
            <a:off x="1547315" y="1128942"/>
            <a:ext cx="1269966" cy="3832746"/>
          </a:xfrm>
          <a:prstGeom prst="upDownArrow">
            <a:avLst/>
          </a:prstGeom>
          <a:solidFill>
            <a:srgbClr val="AFECA6"/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/>
          <p:cNvGrpSpPr/>
          <p:nvPr/>
        </p:nvGrpSpPr>
        <p:grpSpPr>
          <a:xfrm rot="16200000">
            <a:off x="1729995" y="1792180"/>
            <a:ext cx="900078" cy="486613"/>
            <a:chOff x="5429679" y="3055490"/>
            <a:chExt cx="918376" cy="486613"/>
          </a:xfrm>
        </p:grpSpPr>
        <p:sp>
          <p:nvSpPr>
            <p:cNvPr id="168" name="Rectangle 167"/>
            <p:cNvSpPr/>
            <p:nvPr/>
          </p:nvSpPr>
          <p:spPr>
            <a:xfrm>
              <a:off x="5429679" y="3055490"/>
              <a:ext cx="918376" cy="4866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5498059" y="3200007"/>
              <a:ext cx="7036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/>
                <a:t>Spring Security</a:t>
              </a:r>
              <a:endParaRPr lang="en-US" sz="600" b="1" dirty="0"/>
            </a:p>
          </p:txBody>
        </p:sp>
      </p:grpSp>
      <p:grpSp>
        <p:nvGrpSpPr>
          <p:cNvPr id="170" name="Group 169"/>
          <p:cNvGrpSpPr/>
          <p:nvPr/>
        </p:nvGrpSpPr>
        <p:grpSpPr>
          <a:xfrm rot="16200000">
            <a:off x="1729995" y="2811628"/>
            <a:ext cx="900078" cy="486613"/>
            <a:chOff x="5429679" y="3055490"/>
            <a:chExt cx="918376" cy="486613"/>
          </a:xfrm>
        </p:grpSpPr>
        <p:sp>
          <p:nvSpPr>
            <p:cNvPr id="171" name="Rectangle 170"/>
            <p:cNvSpPr/>
            <p:nvPr/>
          </p:nvSpPr>
          <p:spPr>
            <a:xfrm>
              <a:off x="5429679" y="3055490"/>
              <a:ext cx="918376" cy="4866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498059" y="3200007"/>
              <a:ext cx="7036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/>
                <a:t>Front Controller</a:t>
              </a:r>
              <a:endParaRPr lang="en-US" sz="600" b="1" dirty="0"/>
            </a:p>
          </p:txBody>
        </p:sp>
      </p:grpSp>
      <p:grpSp>
        <p:nvGrpSpPr>
          <p:cNvPr id="173" name="Group 172"/>
          <p:cNvGrpSpPr/>
          <p:nvPr/>
        </p:nvGrpSpPr>
        <p:grpSpPr>
          <a:xfrm rot="16200000">
            <a:off x="1729996" y="3848331"/>
            <a:ext cx="900078" cy="486613"/>
            <a:chOff x="5429679" y="3055490"/>
            <a:chExt cx="918376" cy="486613"/>
          </a:xfrm>
        </p:grpSpPr>
        <p:sp>
          <p:nvSpPr>
            <p:cNvPr id="174" name="Rectangle 173"/>
            <p:cNvSpPr/>
            <p:nvPr/>
          </p:nvSpPr>
          <p:spPr>
            <a:xfrm>
              <a:off x="5429679" y="3055490"/>
              <a:ext cx="918376" cy="4866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98059" y="3200007"/>
              <a:ext cx="7036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/>
                <a:t>Advices</a:t>
              </a:r>
              <a:endParaRPr lang="en-US" sz="600" b="1" dirty="0"/>
            </a:p>
          </p:txBody>
        </p:sp>
      </p:grpSp>
      <p:pic>
        <p:nvPicPr>
          <p:cNvPr id="176" name="Picture 175" descr="ecommerce-custome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2" y="1921363"/>
            <a:ext cx="1380487" cy="919985"/>
          </a:xfrm>
          <a:prstGeom prst="rect">
            <a:avLst/>
          </a:prstGeom>
        </p:spPr>
      </p:pic>
      <p:sp>
        <p:nvSpPr>
          <p:cNvPr id="177" name="Up-Down Arrow 176"/>
          <p:cNvSpPr/>
          <p:nvPr/>
        </p:nvSpPr>
        <p:spPr>
          <a:xfrm>
            <a:off x="5612789" y="2160563"/>
            <a:ext cx="455822" cy="680786"/>
          </a:xfrm>
          <a:prstGeom prst="upDownArrow">
            <a:avLst/>
          </a:prstGeom>
          <a:solidFill>
            <a:srgbClr val="AFEC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Up-Down Arrow 177"/>
          <p:cNvSpPr/>
          <p:nvPr/>
        </p:nvSpPr>
        <p:spPr>
          <a:xfrm>
            <a:off x="7965265" y="2160564"/>
            <a:ext cx="455822" cy="680784"/>
          </a:xfrm>
          <a:prstGeom prst="upDownArrow">
            <a:avLst/>
          </a:prstGeom>
          <a:solidFill>
            <a:srgbClr val="AFEC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Up-Down Arrow 178"/>
          <p:cNvSpPr/>
          <p:nvPr/>
        </p:nvSpPr>
        <p:spPr>
          <a:xfrm>
            <a:off x="5612789" y="3529315"/>
            <a:ext cx="455822" cy="680786"/>
          </a:xfrm>
          <a:prstGeom prst="upDownArrow">
            <a:avLst/>
          </a:prstGeom>
          <a:solidFill>
            <a:srgbClr val="AFEC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Up-Down Arrow 179"/>
          <p:cNvSpPr/>
          <p:nvPr/>
        </p:nvSpPr>
        <p:spPr>
          <a:xfrm>
            <a:off x="7965265" y="3529316"/>
            <a:ext cx="455822" cy="680784"/>
          </a:xfrm>
          <a:prstGeom prst="upDownArrow">
            <a:avLst/>
          </a:prstGeom>
          <a:solidFill>
            <a:srgbClr val="AFEC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Elbow Connector 51"/>
          <p:cNvCxnSpPr>
            <a:stCxn id="23" idx="1"/>
            <a:endCxn id="165" idx="0"/>
          </p:cNvCxnSpPr>
          <p:nvPr/>
        </p:nvCxnSpPr>
        <p:spPr>
          <a:xfrm rot="10800000" flipV="1">
            <a:off x="3816809" y="1700713"/>
            <a:ext cx="1253324" cy="736132"/>
          </a:xfrm>
          <a:prstGeom prst="bentConnector2">
            <a:avLst/>
          </a:prstGeom>
          <a:ln w="9525" cmpd="sng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1" name="Picture 190" descr="thymeleaflogonameverysmal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77" y="2888483"/>
            <a:ext cx="1534463" cy="279719"/>
          </a:xfrm>
          <a:prstGeom prst="rect">
            <a:avLst/>
          </a:prstGeom>
        </p:spPr>
      </p:pic>
      <p:pic>
        <p:nvPicPr>
          <p:cNvPr id="192" name="Picture 191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47" y="1646623"/>
            <a:ext cx="188078" cy="188078"/>
          </a:xfrm>
          <a:prstGeom prst="rect">
            <a:avLst/>
          </a:prstGeom>
        </p:spPr>
      </p:pic>
      <p:pic>
        <p:nvPicPr>
          <p:cNvPr id="193" name="Picture 192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74" y="1639119"/>
            <a:ext cx="188078" cy="188078"/>
          </a:xfrm>
          <a:prstGeom prst="rect">
            <a:avLst/>
          </a:prstGeom>
        </p:spPr>
      </p:pic>
      <p:pic>
        <p:nvPicPr>
          <p:cNvPr id="194" name="Picture 193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04" y="2956524"/>
            <a:ext cx="188078" cy="188078"/>
          </a:xfrm>
          <a:prstGeom prst="rect">
            <a:avLst/>
          </a:prstGeom>
        </p:spPr>
      </p:pic>
      <p:pic>
        <p:nvPicPr>
          <p:cNvPr id="195" name="Picture 194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89" y="2956524"/>
            <a:ext cx="188078" cy="188078"/>
          </a:xfrm>
          <a:prstGeom prst="rect">
            <a:avLst/>
          </a:prstGeom>
        </p:spPr>
      </p:pic>
      <p:pic>
        <p:nvPicPr>
          <p:cNvPr id="196" name="Picture 195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43" y="2956524"/>
            <a:ext cx="188078" cy="188078"/>
          </a:xfrm>
          <a:prstGeom prst="rect">
            <a:avLst/>
          </a:prstGeom>
        </p:spPr>
      </p:pic>
      <p:pic>
        <p:nvPicPr>
          <p:cNvPr id="197" name="Picture 196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13" y="2956524"/>
            <a:ext cx="188078" cy="188078"/>
          </a:xfrm>
          <a:prstGeom prst="rect">
            <a:avLst/>
          </a:prstGeom>
        </p:spPr>
      </p:pic>
      <p:pic>
        <p:nvPicPr>
          <p:cNvPr id="199" name="Picture 198" descr="AmazonS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44" y="2912351"/>
            <a:ext cx="266311" cy="266311"/>
          </a:xfrm>
          <a:prstGeom prst="rect">
            <a:avLst/>
          </a:prstGeom>
        </p:spPr>
      </p:pic>
      <p:pic>
        <p:nvPicPr>
          <p:cNvPr id="204" name="Picture 203" descr="stripe-whit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87" y="2989691"/>
            <a:ext cx="233093" cy="117997"/>
          </a:xfrm>
          <a:prstGeom prst="rect">
            <a:avLst/>
          </a:prstGeom>
        </p:spPr>
      </p:pic>
      <p:pic>
        <p:nvPicPr>
          <p:cNvPr id="206" name="Picture 205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81" y="4397920"/>
            <a:ext cx="188078" cy="188078"/>
          </a:xfrm>
          <a:prstGeom prst="rect">
            <a:avLst/>
          </a:prstGeom>
        </p:spPr>
      </p:pic>
      <p:pic>
        <p:nvPicPr>
          <p:cNvPr id="207" name="Picture 206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92" y="2272483"/>
            <a:ext cx="188078" cy="188078"/>
          </a:xfrm>
          <a:prstGeom prst="rect">
            <a:avLst/>
          </a:prstGeom>
        </p:spPr>
      </p:pic>
      <p:pic>
        <p:nvPicPr>
          <p:cNvPr id="208" name="Picture 207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28" y="3305687"/>
            <a:ext cx="188078" cy="188078"/>
          </a:xfrm>
          <a:prstGeom prst="rect">
            <a:avLst/>
          </a:prstGeom>
        </p:spPr>
      </p:pic>
      <p:pic>
        <p:nvPicPr>
          <p:cNvPr id="209" name="Picture 208" descr="spr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27" y="4336406"/>
            <a:ext cx="188078" cy="1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9240" y="123255"/>
            <a:ext cx="8229600" cy="857250"/>
          </a:xfrm>
        </p:spPr>
        <p:txBody>
          <a:bodyPr/>
          <a:lstStyle/>
          <a:p>
            <a:r>
              <a:rPr lang="en-GB" dirty="0" smtClean="0"/>
              <a:t>Package Architecture</a:t>
            </a:r>
            <a:endParaRPr lang="en-US" dirty="0"/>
          </a:p>
        </p:txBody>
      </p:sp>
      <p:pic>
        <p:nvPicPr>
          <p:cNvPr id="5" name="Picture 4" descr="200dpi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52" y="195229"/>
            <a:ext cx="617296" cy="456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80" y="916511"/>
            <a:ext cx="6882316" cy="40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9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opsfol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4553</TotalTime>
  <Words>209</Words>
  <Application>Microsoft Macintosh PowerPoint</Application>
  <PresentationFormat>On-screen Show (16:9)</PresentationFormat>
  <Paragraphs>59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devopsfolks</vt:lpstr>
      <vt:lpstr>DevopsBuddy Architecture</vt:lpstr>
      <vt:lpstr>In this lecture…</vt:lpstr>
      <vt:lpstr>The importance of Architecture</vt:lpstr>
      <vt:lpstr>The big picture</vt:lpstr>
      <vt:lpstr>High Level Architecture</vt:lpstr>
      <vt:lpstr>Package Architecture</vt:lpstr>
    </vt:vector>
  </TitlesOfParts>
  <Company>Jemos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Tedone</dc:creator>
  <cp:lastModifiedBy>Marco Tedone</cp:lastModifiedBy>
  <cp:revision>39</cp:revision>
  <dcterms:created xsi:type="dcterms:W3CDTF">2016-01-05T22:39:09Z</dcterms:created>
  <dcterms:modified xsi:type="dcterms:W3CDTF">2016-02-21T23:37:34Z</dcterms:modified>
</cp:coreProperties>
</file>